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6" r:id="rId6"/>
    <p:sldId id="259" r:id="rId7"/>
    <p:sldId id="261" r:id="rId8"/>
    <p:sldId id="262" r:id="rId9"/>
    <p:sldId id="268" r:id="rId10"/>
    <p:sldId id="263" r:id="rId11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6901-7A3E-4AC7-91CD-A69414A5DEFD}" type="datetimeFigureOut">
              <a:rPr lang="nl-NL"/>
              <a:pPr>
                <a:defRPr/>
              </a:pPr>
              <a:t>12-2-2019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680D-CBEA-410F-A16C-6D7E84639D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22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5F2A-24B9-4239-ACA9-EE8985310875}" type="datetimeFigureOut">
              <a:rPr lang="nl-NL"/>
              <a:pPr>
                <a:defRPr/>
              </a:pPr>
              <a:t>12-2-2019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8DBC-EE05-4323-85ED-587A1072AE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77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27FB-0691-41D8-B7A5-427F71DEBE6B}" type="datetimeFigureOut">
              <a:rPr lang="nl-NL"/>
              <a:pPr>
                <a:defRPr/>
              </a:pPr>
              <a:t>12-2-2019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63FC-189E-4F95-87A4-33D5DA9672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26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ledige afbeelding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1" cy="68580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65517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D4B7-AD7E-4E60-90A1-ACCC39F52A27}" type="datetimeFigureOut">
              <a:rPr lang="nl-NL"/>
              <a:pPr>
                <a:defRPr/>
              </a:pPr>
              <a:t>12-2-2019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F787-1B71-4E0A-90E0-0F86A65B4E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11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3CC7-3EB2-4BE1-B5F8-0A257C1923DF}" type="datetimeFigureOut">
              <a:rPr lang="nl-NL"/>
              <a:pPr>
                <a:defRPr/>
              </a:pPr>
              <a:t>12-2-2019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E374-304B-4E8C-BC3B-FEF9C533A6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21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402C-46A0-43B2-8656-7DF6DE3DC446}" type="datetimeFigureOut">
              <a:rPr lang="nl-NL"/>
              <a:pPr>
                <a:defRPr/>
              </a:pPr>
              <a:t>12-2-2019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EEACE-25D5-4FBA-85F6-A8A2F7DC4F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82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FAC10-5DCB-4211-9FD2-57AEB363DF85}" type="datetimeFigureOut">
              <a:rPr lang="nl-NL"/>
              <a:pPr>
                <a:defRPr/>
              </a:pPr>
              <a:t>12-2-2019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839-ADB3-4890-8CB8-556841C8FB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2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2DD1-D0C2-4C11-9F6E-05298DDE5615}" type="datetimeFigureOut">
              <a:rPr lang="nl-NL"/>
              <a:pPr>
                <a:defRPr/>
              </a:pPr>
              <a:t>12-2-2019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B903-179C-4B71-B451-B076C9396D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29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3F15-5A32-45CD-B588-CF2975292D0D}" type="datetimeFigureOut">
              <a:rPr lang="nl-NL"/>
              <a:pPr>
                <a:defRPr/>
              </a:pPr>
              <a:t>12-2-2019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2D0D-B4D1-472C-828F-B422ED84E8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08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4613-4248-4FAE-859E-139792A586B4}" type="datetimeFigureOut">
              <a:rPr lang="nl-NL"/>
              <a:pPr>
                <a:defRPr/>
              </a:pPr>
              <a:t>12-2-2019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5598-F403-4160-A955-778BD38BFF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80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BDF2-D5F9-4B68-BBBA-336020CB4372}" type="datetimeFigureOut">
              <a:rPr lang="nl-NL"/>
              <a:pPr>
                <a:defRPr/>
              </a:pPr>
              <a:t>12-2-2019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09EA-10BF-4FB4-B8C1-F8F66506AE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04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86468D-A5E2-4F71-8692-B5758C096DB1}" type="datetimeFigureOut">
              <a:rPr lang="nl-NL"/>
              <a:pPr>
                <a:defRPr/>
              </a:pPr>
              <a:t>12-2-2019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4137E2-E613-4879-A943-74FE398727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435100" y="1371600"/>
            <a:ext cx="9144000" cy="1816100"/>
          </a:xfrm>
        </p:spPr>
        <p:txBody>
          <a:bodyPr/>
          <a:lstStyle/>
          <a:p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Steun aan uw</a:t>
            </a:r>
            <a:b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vervolgde familie</a:t>
            </a:r>
          </a:p>
        </p:txBody>
      </p:sp>
      <p:pic>
        <p:nvPicPr>
          <p:cNvPr id="2052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21" y="4637541"/>
            <a:ext cx="1706336" cy="158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Biddagcollecte</a:t>
            </a:r>
            <a:endParaRPr lang="nl-NL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>
          <a:xfrm>
            <a:off x="1435100" y="1371600"/>
            <a:ext cx="9144000" cy="2336800"/>
          </a:xfrm>
        </p:spPr>
        <p:txBody>
          <a:bodyPr/>
          <a:lstStyle/>
          <a:p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Hartelijk dank</a:t>
            </a:r>
            <a:b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voor uw steun!</a:t>
            </a:r>
          </a:p>
        </p:txBody>
      </p:sp>
      <p:pic>
        <p:nvPicPr>
          <p:cNvPr id="6147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50" y="230188"/>
            <a:ext cx="10477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1" b="13221"/>
          <a:stretch>
            <a:fillRect/>
          </a:stretch>
        </p:blipFill>
        <p:spPr/>
      </p:pic>
      <p:sp>
        <p:nvSpPr>
          <p:cNvPr id="4" name="Tekstvak 3"/>
          <p:cNvSpPr txBox="1"/>
          <p:nvPr/>
        </p:nvSpPr>
        <p:spPr>
          <a:xfrm>
            <a:off x="1520404" y="4869160"/>
            <a:ext cx="914501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>
                <a:solidFill>
                  <a:schemeClr val="bg1"/>
                </a:solidFill>
                <a:highlight>
                  <a:srgbClr val="1D1D1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Wereldwijd worden christenen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>
                <a:solidFill>
                  <a:schemeClr val="bg1"/>
                </a:solidFill>
                <a:highlight>
                  <a:srgbClr val="1D1D1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vervolgd vanwege hun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>
                <a:solidFill>
                  <a:schemeClr val="bg1"/>
                </a:solidFill>
                <a:highlight>
                  <a:srgbClr val="1D1D1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geloof in Christus</a:t>
            </a:r>
          </a:p>
        </p:txBody>
      </p:sp>
    </p:spTree>
    <p:extLst>
      <p:ext uri="{BB962C8B-B14F-4D97-AF65-F5344CB8AC3E}">
        <p14:creationId xmlns:p14="http://schemas.microsoft.com/office/powerpoint/2010/main" val="2073361738"/>
      </p:ext>
    </p:extLst>
  </p:cSld>
  <p:clrMapOvr>
    <a:masterClrMapping/>
  </p:clrMapOvr>
  <p:transition spd="slow" advTm="5853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r="2879"/>
          <a:stretch>
            <a:fillRect/>
          </a:stretch>
        </p:blipFill>
        <p:spPr>
          <a:xfrm>
            <a:off x="0" y="-1886989"/>
            <a:ext cx="12192000" cy="9144000"/>
          </a:xfrm>
        </p:spPr>
      </p:pic>
      <p:sp>
        <p:nvSpPr>
          <p:cNvPr id="4" name="Tekstvak 3"/>
          <p:cNvSpPr txBox="1"/>
          <p:nvPr/>
        </p:nvSpPr>
        <p:spPr>
          <a:xfrm>
            <a:off x="1520404" y="4869160"/>
            <a:ext cx="914501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>
                <a:solidFill>
                  <a:srgbClr val="FFC000"/>
                </a:solidFill>
                <a:highlight>
                  <a:srgbClr val="1D1D1D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SDOK</a:t>
            </a:r>
            <a:r>
              <a:rPr lang="nl-NL" sz="3200" b="1" dirty="0">
                <a:solidFill>
                  <a:srgbClr val="FFC000"/>
                </a:solidFill>
                <a:highlight>
                  <a:srgbClr val="1D1D1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>
                <a:solidFill>
                  <a:schemeClr val="bg1"/>
                </a:solidFill>
                <a:highlight>
                  <a:srgbClr val="1D1D1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staat naast vervolgde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>
                <a:solidFill>
                  <a:schemeClr val="bg1"/>
                </a:solidFill>
                <a:highlight>
                  <a:srgbClr val="1D1D1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broers en zussen met praktische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>
                <a:solidFill>
                  <a:schemeClr val="bg1"/>
                </a:solidFill>
                <a:highlight>
                  <a:srgbClr val="1D1D1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hulp en bemoediging</a:t>
            </a:r>
          </a:p>
        </p:txBody>
      </p:sp>
    </p:spTree>
    <p:extLst>
      <p:ext uri="{BB962C8B-B14F-4D97-AF65-F5344CB8AC3E}">
        <p14:creationId xmlns:p14="http://schemas.microsoft.com/office/powerpoint/2010/main" val="702746964"/>
      </p:ext>
    </p:extLst>
  </p:cSld>
  <p:clrMapOvr>
    <a:masterClrMapping/>
  </p:clrMapOvr>
  <p:transition spd="slow" advTm="5853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5050" y="2316163"/>
            <a:ext cx="7581900" cy="1574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Tijdens de jaarlijkse biddag wordt gecollecteerd </a:t>
            </a: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voor vervolgde christenen. </a:t>
            </a: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 uw bijdrage geven wij </a:t>
            </a: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onder andere steun </a:t>
            </a: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aan vervolgde familieleden in </a:t>
            </a:r>
            <a:r>
              <a:rPr lang="nl-NL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acute noodsituaties. </a:t>
            </a:r>
            <a:endParaRPr lang="nl-NL" sz="3600" b="1" u="sng" baseline="30000" dirty="0">
              <a:latin typeface=" Arial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nl-NL" sz="3600" dirty="0">
              <a:latin typeface=" Arial"/>
              <a:cs typeface="Arial" panose="020B0604020202020204" pitchFamily="34" charset="0"/>
            </a:endParaRPr>
          </a:p>
        </p:txBody>
      </p:sp>
      <p:pic>
        <p:nvPicPr>
          <p:cNvPr id="2052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50" y="230188"/>
            <a:ext cx="10477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882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435100" y="2061555"/>
            <a:ext cx="9144000" cy="1737361"/>
          </a:xfrm>
        </p:spPr>
        <p:txBody>
          <a:bodyPr/>
          <a:lstStyle/>
          <a:p>
            <a:r>
              <a:rPr lang="nl-NL" altLang="nl-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 uw gift kunnen we in 2019 bijvoorbeeld het volgende doen:</a:t>
            </a:r>
          </a:p>
        </p:txBody>
      </p:sp>
      <p:pic>
        <p:nvPicPr>
          <p:cNvPr id="2052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50" y="230188"/>
            <a:ext cx="10477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871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l-NL" altLang="nl-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steun gevangenen en hun gezinnen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90" t="292" r="29152" b="-292"/>
          <a:stretch/>
        </p:blipFill>
        <p:spPr>
          <a:xfrm>
            <a:off x="838200" y="1690688"/>
            <a:ext cx="4643438" cy="43513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hthoek 4"/>
          <p:cNvSpPr/>
          <p:nvPr/>
        </p:nvSpPr>
        <p:spPr>
          <a:xfrm>
            <a:off x="6045200" y="1674813"/>
            <a:ext cx="5308600" cy="4367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077" name="Tekstvak 5"/>
          <p:cNvSpPr txBox="1">
            <a:spLocks noChangeArrowheads="1"/>
          </p:cNvSpPr>
          <p:nvPr/>
        </p:nvSpPr>
        <p:spPr bwMode="auto">
          <a:xfrm>
            <a:off x="6388100" y="1990725"/>
            <a:ext cx="4749800" cy="385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3400" baseline="30000" dirty="0"/>
              <a:t>De man van Kim is veroordeeld tot </a:t>
            </a:r>
            <a:r>
              <a:rPr lang="nl-NL" altLang="nl-NL" sz="3400" i="1" baseline="30000" dirty="0"/>
              <a:t>vijftien</a:t>
            </a:r>
            <a:r>
              <a:rPr lang="nl-NL" altLang="nl-NL" sz="3400" baseline="30000" dirty="0"/>
              <a:t> </a:t>
            </a:r>
            <a:r>
              <a:rPr lang="nl-NL" altLang="nl-NL" sz="3400" baseline="30000" dirty="0" smtClean="0"/>
              <a:t>jaar </a:t>
            </a:r>
            <a:r>
              <a:rPr lang="nl-NL" altLang="nl-NL" sz="3400" baseline="30000" dirty="0"/>
              <a:t>gevangenis vanwege zijn christelijk getuigenis. Kim moet alleen voor haar zoontje zorgen. </a:t>
            </a:r>
          </a:p>
          <a:p>
            <a:pPr eaLnBrk="1" hangingPunct="1"/>
            <a:endParaRPr lang="nl-NL" altLang="nl-NL" sz="3400" baseline="30000" dirty="0"/>
          </a:p>
          <a:p>
            <a:pPr eaLnBrk="1" hangingPunct="1"/>
            <a:r>
              <a:rPr lang="nl-NL" altLang="nl-NL" sz="3400" baseline="30000" dirty="0" smtClean="0"/>
              <a:t>Dankzij uw steun kan SDOK in 2019 steun geven aan </a:t>
            </a:r>
            <a:r>
              <a:rPr lang="nl-NL" altLang="nl-NL" sz="3400" baseline="30000" dirty="0"/>
              <a:t>honderden gezinnen die in dezelfde situatie zitten. Ze ontvangen bijvoorbeeld </a:t>
            </a:r>
            <a:r>
              <a:rPr lang="nl-NL" altLang="nl-NL" sz="3400" u="sng" baseline="30000" dirty="0"/>
              <a:t>voedsel</a:t>
            </a:r>
            <a:r>
              <a:rPr lang="nl-NL" altLang="nl-NL" sz="3400" baseline="30000" dirty="0"/>
              <a:t>, </a:t>
            </a:r>
            <a:r>
              <a:rPr lang="nl-NL" altLang="nl-NL" sz="3400" u="sng" baseline="30000" dirty="0"/>
              <a:t>medicijnen</a:t>
            </a:r>
            <a:r>
              <a:rPr lang="nl-NL" altLang="nl-NL" sz="3400" baseline="30000" dirty="0"/>
              <a:t> en </a:t>
            </a:r>
            <a:r>
              <a:rPr lang="nl-NL" altLang="nl-NL" sz="3400" u="sng" baseline="30000" dirty="0"/>
              <a:t>bemoediging</a:t>
            </a:r>
            <a:r>
              <a:rPr lang="nl-NL" altLang="nl-NL" sz="3400" baseline="30000" dirty="0"/>
              <a:t>. </a:t>
            </a:r>
          </a:p>
          <a:p>
            <a:pPr eaLnBrk="1" hangingPunct="1"/>
            <a:endParaRPr lang="nl-NL" alt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25292" r="3112"/>
          <a:stretch/>
        </p:blipFill>
        <p:spPr>
          <a:xfrm>
            <a:off x="838200" y="1674813"/>
            <a:ext cx="4689475" cy="43672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9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50" y="230188"/>
            <a:ext cx="10477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steun en opvang ex-moslims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90" t="292" r="29152" b="-292"/>
          <a:stretch/>
        </p:blipFill>
        <p:spPr>
          <a:xfrm>
            <a:off x="838200" y="1690688"/>
            <a:ext cx="4643438" cy="43513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hthoek 4"/>
          <p:cNvSpPr/>
          <p:nvPr/>
        </p:nvSpPr>
        <p:spPr>
          <a:xfrm>
            <a:off x="6045200" y="1674813"/>
            <a:ext cx="5308600" cy="4367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101" name="Tekstvak 5"/>
          <p:cNvSpPr txBox="1">
            <a:spLocks noChangeArrowheads="1"/>
          </p:cNvSpPr>
          <p:nvPr/>
        </p:nvSpPr>
        <p:spPr bwMode="auto">
          <a:xfrm>
            <a:off x="6388100" y="1990725"/>
            <a:ext cx="4749800" cy="365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Toen ‘Farah’ christen werd, reageerde haar familie vijandig. Samen met haar gezin dook ze onder. </a:t>
            </a:r>
          </a:p>
          <a:p>
            <a:pPr eaLnBrk="1" hangingPunct="1"/>
            <a:endParaRPr lang="nl-NL" altLang="nl-NL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altLang="nl-NL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Dankzij uw steun kan SDOK in </a:t>
            </a:r>
            <a:r>
              <a:rPr lang="nl-NL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2019 steun </a:t>
            </a:r>
            <a:r>
              <a:rPr lang="nl-NL" altLang="nl-NL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geven aan </a:t>
            </a:r>
            <a:r>
              <a:rPr lang="nl-NL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ex-moslims in de Arabische wereld zoals Farah. Dit doen we in de vorm van </a:t>
            </a:r>
            <a:r>
              <a:rPr lang="nl-NL" altLang="nl-NL" sz="32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bemoediging</a:t>
            </a:r>
            <a:r>
              <a:rPr lang="nl-NL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altLang="nl-NL" sz="32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praktische hulp </a:t>
            </a:r>
            <a:r>
              <a:rPr lang="nl-NL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en wanneer nodig een </a:t>
            </a:r>
            <a:r>
              <a:rPr lang="nl-NL" altLang="nl-NL" sz="32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veilige plaats</a:t>
            </a:r>
            <a:r>
              <a:rPr lang="nl-NL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endParaRPr lang="nl-NL" altLang="nl-NL" dirty="0"/>
          </a:p>
        </p:txBody>
      </p:sp>
      <p:pic>
        <p:nvPicPr>
          <p:cNvPr id="4102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50" y="230188"/>
            <a:ext cx="10477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medische hulp aan gewonden</a:t>
            </a:r>
          </a:p>
        </p:txBody>
      </p:sp>
      <p:sp>
        <p:nvSpPr>
          <p:cNvPr id="5" name="Rechthoek 4"/>
          <p:cNvSpPr/>
          <p:nvPr/>
        </p:nvSpPr>
        <p:spPr>
          <a:xfrm>
            <a:off x="6045200" y="1674813"/>
            <a:ext cx="5308600" cy="4367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6388100" y="1990725"/>
            <a:ext cx="4749800" cy="38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Voorganger Daniël werd bij de ingang van de kerk opgewacht en aangevallen door hindoe-extremisten. Hij raakte gewond aan zijn hoofd.</a:t>
            </a:r>
          </a:p>
          <a:p>
            <a:pPr eaLnBrk="1" hangingPunct="1"/>
            <a:endParaRPr lang="nl-NL" altLang="nl-NL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Regelmatig raken christenen gewond bij mishandelingen of aanslagen. SDOK geeft </a:t>
            </a:r>
            <a:r>
              <a:rPr lang="nl-NL" altLang="nl-NL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in 2019 als </a:t>
            </a:r>
            <a:r>
              <a:rPr lang="nl-NL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dit nodig is </a:t>
            </a:r>
            <a:r>
              <a:rPr lang="nl-NL" altLang="nl-NL" sz="32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financiële steun</a:t>
            </a:r>
            <a:r>
              <a:rPr lang="nl-NL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om medische kosten te dragen. </a:t>
            </a:r>
          </a:p>
          <a:p>
            <a:pPr eaLnBrk="1" hangingPunct="1"/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t="24303"/>
          <a:stretch/>
        </p:blipFill>
        <p:spPr>
          <a:xfrm>
            <a:off x="838200" y="1674813"/>
            <a:ext cx="4643438" cy="4365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7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50" y="230188"/>
            <a:ext cx="10477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z="320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r="25004"/>
          <a:stretch/>
        </p:blipFill>
        <p:spPr>
          <a:xfrm>
            <a:off x="5457371" y="0"/>
            <a:ext cx="6749144" cy="6858000"/>
          </a:xfrm>
        </p:spPr>
      </p:pic>
      <p:sp>
        <p:nvSpPr>
          <p:cNvPr id="5" name="Rechthoek 4"/>
          <p:cNvSpPr/>
          <p:nvPr/>
        </p:nvSpPr>
        <p:spPr>
          <a:xfrm>
            <a:off x="0" y="-1"/>
            <a:ext cx="5573486" cy="68580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20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996797" y="4397829"/>
            <a:ext cx="4675414" cy="164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nl-NL" alt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Bid elke dag mee voor vervolgde familieleden via onze app ‘Bid voor ons’</a:t>
            </a:r>
          </a:p>
        </p:txBody>
      </p:sp>
    </p:spTree>
    <p:extLst>
      <p:ext uri="{BB962C8B-B14F-4D97-AF65-F5344CB8AC3E}">
        <p14:creationId xmlns:p14="http://schemas.microsoft.com/office/powerpoint/2010/main" val="4197533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251</Words>
  <Application>Microsoft Office PowerPoint</Application>
  <PresentationFormat>Breedbeeld</PresentationFormat>
  <Paragraphs>24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 Arial</vt:lpstr>
      <vt:lpstr>Arial</vt:lpstr>
      <vt:lpstr>Arial Black</vt:lpstr>
      <vt:lpstr>Calibri</vt:lpstr>
      <vt:lpstr>Calibri Light</vt:lpstr>
      <vt:lpstr>Kantoorthema</vt:lpstr>
      <vt:lpstr>Steun aan uw vervolgde familie</vt:lpstr>
      <vt:lpstr>PowerPoint-presentatie</vt:lpstr>
      <vt:lpstr>PowerPoint-presentatie</vt:lpstr>
      <vt:lpstr>PowerPoint-presentatie</vt:lpstr>
      <vt:lpstr>Met uw gift kunnen we in 2019 bijvoorbeeld het volgende doen:</vt:lpstr>
      <vt:lpstr>1. steun gevangenen en hun gezinnen</vt:lpstr>
      <vt:lpstr>2. steun en opvang ex-moslims</vt:lpstr>
      <vt:lpstr>3. medische hulp aan gewonden</vt:lpstr>
      <vt:lpstr>PowerPoint-presentatie</vt:lpstr>
      <vt:lpstr>Hartelijk dank voor uw steun!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Arco van Doleweerd</dc:creator>
  <cp:lastModifiedBy>Arco van Doleweerd</cp:lastModifiedBy>
  <cp:revision>11</cp:revision>
  <dcterms:created xsi:type="dcterms:W3CDTF">2019-01-08T14:52:14Z</dcterms:created>
  <dcterms:modified xsi:type="dcterms:W3CDTF">2019-02-12T10:11:39Z</dcterms:modified>
</cp:coreProperties>
</file>